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7" r:id="rId3"/>
    <p:sldId id="356" r:id="rId4"/>
    <p:sldId id="366" r:id="rId5"/>
    <p:sldId id="367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9" r:id="rId16"/>
    <p:sldId id="371" r:id="rId17"/>
    <p:sldId id="36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oardo Simonetta" initials="ES" lastIdx="2" clrIdx="0">
    <p:extLst>
      <p:ext uri="{19B8F6BF-5375-455C-9EA6-DF929625EA0E}">
        <p15:presenceInfo xmlns:p15="http://schemas.microsoft.com/office/powerpoint/2012/main" userId="ecda14487687ac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54E"/>
    <a:srgbClr val="CA164C"/>
    <a:srgbClr val="54626A"/>
    <a:srgbClr val="9D070D"/>
    <a:srgbClr val="F1F2F2"/>
    <a:srgbClr val="C6133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86150" autoAdjust="0"/>
  </p:normalViewPr>
  <p:slideViewPr>
    <p:cSldViewPr>
      <p:cViewPr varScale="1">
        <p:scale>
          <a:sx n="94" d="100"/>
          <a:sy n="94" d="100"/>
        </p:scale>
        <p:origin x="1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9972F-AA65-4644-B3C3-5ABB131F725A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971D-F080-4FCF-8FE7-9AC3A088D3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7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C79D-B9E0-4DE6-B482-2855657C48FF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C343F-72F3-4D3B-B258-58E1113871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2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A9FF368-16A1-4066-B931-D4AFA57CEC1B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86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649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3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01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479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184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201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24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740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659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878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444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69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585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98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62B9318-D797-4F0F-AF6A-72D2A375731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575175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474" y="4343511"/>
            <a:ext cx="5485421" cy="4115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113" tIns="46557" rIns="93113" bIns="46557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87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3398914"/>
            <a:ext cx="9144000" cy="1140600"/>
          </a:xfrm>
          <a:solidFill>
            <a:schemeClr val="bg1">
              <a:alpha val="9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lIns="81615" tIns="68882" rIns="81615" bIns="40807"/>
          <a:lstStyle>
            <a:lvl1pPr marL="490895" indent="0" algn="l" defTabSz="407399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05960" algn="l"/>
                <a:tab pos="813359" algn="l"/>
                <a:tab pos="1220757" algn="l"/>
                <a:tab pos="1628157" algn="l"/>
                <a:tab pos="2035557" algn="l"/>
                <a:tab pos="2442955" algn="l"/>
                <a:tab pos="2850356" algn="l"/>
                <a:tab pos="3257755" algn="l"/>
                <a:tab pos="3665154" algn="l"/>
                <a:tab pos="4072555" algn="l"/>
                <a:tab pos="4479953" algn="l"/>
                <a:tab pos="4887352" algn="l"/>
                <a:tab pos="5294751" algn="l"/>
                <a:tab pos="5702152" algn="l"/>
                <a:tab pos="6109549" algn="l"/>
                <a:tab pos="6516949" algn="l"/>
                <a:tab pos="6924348" algn="l"/>
                <a:tab pos="7331748" algn="l"/>
                <a:tab pos="7739147" algn="l"/>
                <a:tab pos="8146547" algn="l"/>
              </a:tabLst>
              <a:defRPr lang="it-IT" sz="2200" b="1" kern="1200" dirty="0">
                <a:solidFill>
                  <a:srgbClr val="9D070D"/>
                </a:solidFill>
                <a:latin typeface="Arial-BoldMT" pitchFamily="3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76D-E689-A747-88DE-B1F5A1D8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68619-7DD4-BD4E-B798-6E0FF2F2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EF64-43F4-234F-B791-E941C6D1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6A342-C938-7C4D-A611-7F3C85A0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DE85-28AA-4C46-8759-8A2CEDEA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4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0208-6F79-1F4E-8FF0-0283ABD8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9243C-7AE6-A246-A931-C4285798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F8DC-B4DC-BF4F-B585-E05C9DA8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2771C-E51E-E749-94B7-EE0FED5B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8ADDA-89C9-7D4D-AF48-AC680A23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7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A114-3148-D640-AA7B-D20DDFEB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C07C2-2976-C745-AD32-8F8F9819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BE3A-0F76-094A-85E3-3C1EF6D6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AD75-3D5E-2146-90D5-693A64A3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18B1-B764-294A-B109-C335CC57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E0B8-EE02-864A-A2C7-40D5C9AF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D7B6-ACDC-584C-8E8D-74F6BAC1F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D727B-5C27-2F4C-A385-053A0A7F4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2469D-5A74-2C46-B613-089787C2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FE30E-B923-EC4B-96F3-3FCD8A4F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5B223-D058-3C46-B910-C59340F2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33C9-AEE2-5C42-BFDC-941EADF4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7466A-4E9A-414C-BDC3-B961733F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542EB-9E5F-9449-8B35-1799F400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2868C-0F30-0348-A69D-F4A1F70A0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FDE0-77C8-064C-98E2-A45931029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E640E-6796-7446-AD7D-F5F73D51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980D3-8CE7-1F46-9196-B8C2707A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81450-4FDF-6843-9445-A1D11423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0705-8721-4241-85DF-76043111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BD10F-E9C9-4D43-9542-631DFC83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156DC-6889-5F46-A30A-C4ADF710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CA8FF-A71E-B246-B82D-99152180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4C25F-DCA4-C940-B3D4-F004F156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F24C6-E526-FF4B-9889-E12E70F3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3C3D-3214-224B-9AA2-3B51A5D3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63F5-EA49-6048-B7FF-D3A3FA3E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907D-2543-F441-AE5F-EC6F8EF1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812EB-46A9-6B46-B275-A38547F4A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9739F-19A9-7F4F-AAAD-34D06410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3AAEB-F272-F343-AA26-768C2031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BB780-0F6B-4B47-94A5-D2D8ABCA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FCCD-DB10-0645-8984-227BEA4A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9EF4B-E26A-6B48-B003-2DF95F2BC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7707F-7B91-EE44-B288-A5DC027D5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7A429-914F-6C4E-B085-3FEADF3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8EF5-66FB-4743-AE5E-7AB14202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C6A17-EEBF-F246-8E3E-079137D8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9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E2E6-9B88-1B4D-A7F1-D0FF4893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A6E21-DE7A-924C-96CB-8453E2572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7767B-7616-414F-8FDF-2B705FE4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33623-B6A1-B347-A223-4CB58341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9950-7C48-3B44-98D4-AB5C3F41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0F74-8459-1249-AE01-92A597E35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F5ECB-AB24-6144-A79A-DF2318499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F3AE-344A-B544-AAD5-F2A2E08E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369948-1824-8B4C-80BC-B75B6FF0FD6A}" type="datetimeFigureOut">
              <a:rPr lang="it-IT" smtClean="0"/>
              <a:t>20/09/23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3E9C-424B-5649-8C9C-52C6EE76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C2C1-C332-974E-BA04-0B2E90DD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1F90AD-EC76-D541-8991-E8859F724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195F25-9C36-4FF6-9346-BC16EFBA86AC}" type="datetimeFigureOut">
              <a:rPr lang="it-IT" smtClean="0"/>
              <a:pPr/>
              <a:t>20/09/23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496944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2145-A722-4218-9775-8CFF85765AF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93" y="6319711"/>
            <a:ext cx="2760663" cy="476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9D070D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F5F5F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F5F5F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F5F5F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F5F5F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F5F5F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1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2672915"/>
            <a:ext cx="8136904" cy="1512167"/>
          </a:xfrm>
          <a:prstGeom prst="rect">
            <a:avLst/>
          </a:prstGeom>
          <a:solidFill>
            <a:srgbClr val="CA1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9"/>
          <p:cNvSpPr txBox="1">
            <a:spLocks/>
          </p:cNvSpPr>
          <p:nvPr/>
        </p:nvSpPr>
        <p:spPr bwMode="auto">
          <a:xfrm flipV="1">
            <a:off x="4572000" y="2492896"/>
            <a:ext cx="1656184" cy="9361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15" tIns="68882" rIns="81615" bIns="40807" anchor="ctr"/>
          <a:lstStyle/>
          <a:p>
            <a:pPr defTabSz="407399" eaLnBrk="0">
              <a:spcAft>
                <a:spcPts val="2100"/>
              </a:spcAft>
              <a:tabLst>
                <a:tab pos="0" algn="l"/>
                <a:tab pos="812547" algn="l"/>
                <a:tab pos="1220410" algn="l"/>
                <a:tab pos="1626682" algn="l"/>
                <a:tab pos="2034542" algn="l"/>
                <a:tab pos="2442404" algn="l"/>
                <a:tab pos="2850263" algn="l"/>
                <a:tab pos="3256537" algn="l"/>
                <a:tab pos="3664398" algn="l"/>
                <a:tab pos="4072258" algn="l"/>
                <a:tab pos="4478531" algn="l"/>
                <a:tab pos="4886393" algn="l"/>
                <a:tab pos="5294253" algn="l"/>
                <a:tab pos="5702114" algn="l"/>
                <a:tab pos="6108388" algn="l"/>
                <a:tab pos="6516248" algn="l"/>
                <a:tab pos="6924109" algn="l"/>
                <a:tab pos="7330382" algn="l"/>
                <a:tab pos="7738242" algn="l"/>
                <a:tab pos="8146105" algn="l"/>
              </a:tabLst>
              <a:defRPr/>
            </a:pPr>
            <a:endParaRPr lang="it-IT" sz="1400" i="1" dirty="0">
              <a:solidFill>
                <a:schemeClr val="bg1"/>
              </a:solidFill>
              <a:latin typeface="Arial-BoldMT" pitchFamily="32" charset="0"/>
              <a:cs typeface="Arial" pitchFamily="34" charset="0"/>
            </a:endParaRPr>
          </a:p>
        </p:txBody>
      </p:sp>
      <p:sp>
        <p:nvSpPr>
          <p:cNvPr id="7" name="Titolo 9"/>
          <p:cNvSpPr>
            <a:spLocks noGrp="1"/>
          </p:cNvSpPr>
          <p:nvPr>
            <p:ph type="title"/>
          </p:nvPr>
        </p:nvSpPr>
        <p:spPr>
          <a:xfrm>
            <a:off x="2047" y="2553998"/>
            <a:ext cx="8807018" cy="1750002"/>
          </a:xfrm>
          <a:noFill/>
        </p:spPr>
        <p:txBody>
          <a:bodyPr anchor="ctr">
            <a:normAutofit/>
          </a:bodyPr>
          <a:lstStyle/>
          <a:p>
            <a:pPr marL="570248">
              <a:lnSpc>
                <a:spcPct val="100000"/>
              </a:lnSpc>
              <a:spcBef>
                <a:spcPts val="2177"/>
              </a:spcBef>
              <a:spcAft>
                <a:spcPts val="2177"/>
              </a:spcAft>
              <a:defRPr/>
            </a:pPr>
            <a:r>
              <a:rPr lang="en-GB" sz="2000" dirty="0">
                <a:solidFill>
                  <a:schemeClr val="bg1"/>
                </a:solidFill>
              </a:rPr>
              <a:t>Clofazimine</a:t>
            </a:r>
            <a:r>
              <a:rPr lang="en-GB" sz="2000" b="1" dirty="0">
                <a:solidFill>
                  <a:schemeClr val="bg1"/>
                </a:solidFill>
                <a:effectLst/>
              </a:rPr>
              <a:t> in Mycobacterium Avium Complex (MAC) pulmonary disease</a:t>
            </a:r>
            <a:br>
              <a:rPr lang="it-IT" sz="2000" dirty="0">
                <a:effectLst/>
              </a:rPr>
            </a:br>
            <a:endParaRPr sz="23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71600" y="38244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solidFill>
                <a:schemeClr val="bg1"/>
              </a:solidFill>
              <a:effectLst/>
            </a:endParaRPr>
          </a:p>
          <a:p>
            <a:endParaRPr lang="it-IT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8FC40F3-F45D-484F-3D5A-6998ED344700}"/>
              </a:ext>
            </a:extLst>
          </p:cNvPr>
          <p:cNvSpPr/>
          <p:nvPr/>
        </p:nvSpPr>
        <p:spPr>
          <a:xfrm>
            <a:off x="467544" y="6237312"/>
            <a:ext cx="29523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7250F3-3508-CB1B-B33E-79C5EA47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393360"/>
            <a:ext cx="1800200" cy="1197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7320294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DD88264-E491-123C-ECC2-7A14F803DB4C}"/>
              </a:ext>
            </a:extLst>
          </p:cNvPr>
          <p:cNvSpPr txBox="1">
            <a:spLocks/>
          </p:cNvSpPr>
          <p:nvPr/>
        </p:nvSpPr>
        <p:spPr>
          <a:xfrm>
            <a:off x="219863" y="471479"/>
            <a:ext cx="7176278" cy="315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D070D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effectLst/>
                <a:latin typeface="+mj-lt"/>
              </a:rPr>
              <a:t>Treatment success for MAC </a:t>
            </a:r>
            <a:r>
              <a:rPr lang="it-IT" sz="2000" dirty="0" err="1">
                <a:solidFill>
                  <a:schemeClr val="bg1"/>
                </a:solidFill>
                <a:effectLst/>
                <a:latin typeface="+mj-lt"/>
              </a:rPr>
              <a:t>disease</a:t>
            </a:r>
            <a:r>
              <a:rPr lang="it-IT" sz="2000" dirty="0">
                <a:solidFill>
                  <a:schemeClr val="bg1"/>
                </a:solidFill>
                <a:effectLst/>
                <a:latin typeface="+mj-lt"/>
              </a:rPr>
              <a:t> in </a:t>
            </a:r>
            <a:r>
              <a:rPr lang="it-IT" sz="2000" dirty="0" err="1">
                <a:solidFill>
                  <a:schemeClr val="bg1"/>
                </a:solidFill>
                <a:effectLst/>
                <a:latin typeface="+mj-lt"/>
              </a:rPr>
              <a:t>clofazimine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>
                <a:solidFill>
                  <a:schemeClr val="bg1"/>
                </a:solidFill>
                <a:effectLst/>
                <a:latin typeface="+mj-lt"/>
              </a:rPr>
              <a:t>group</a:t>
            </a:r>
            <a:endParaRPr lang="it-IT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351C1A-723F-C73D-CC81-3CD81FF85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855" y="990517"/>
            <a:ext cx="5177032" cy="537542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A92BF1-BF1B-9E6E-16F4-3FFB9E6E7BF4}"/>
              </a:ext>
            </a:extLst>
          </p:cNvPr>
          <p:cNvSpPr txBox="1"/>
          <p:nvPr/>
        </p:nvSpPr>
        <p:spPr>
          <a:xfrm>
            <a:off x="6987910" y="2755388"/>
            <a:ext cx="169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T</a:t>
            </a:r>
            <a:r>
              <a:rPr lang="it-IT" sz="1600" dirty="0">
                <a:effectLst/>
                <a:latin typeface="+mj-lt"/>
              </a:rPr>
              <a:t>reatment success rates: </a:t>
            </a:r>
            <a:r>
              <a:rPr lang="it-IT" sz="1600" b="1" dirty="0">
                <a:effectLst/>
                <a:latin typeface="+mj-lt"/>
              </a:rPr>
              <a:t>56.8%</a:t>
            </a:r>
            <a:endParaRPr lang="it-IT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7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7320294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107504" y="982711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DD88264-E491-123C-ECC2-7A14F803DB4C}"/>
              </a:ext>
            </a:extLst>
          </p:cNvPr>
          <p:cNvSpPr txBox="1">
            <a:spLocks/>
          </p:cNvSpPr>
          <p:nvPr/>
        </p:nvSpPr>
        <p:spPr>
          <a:xfrm>
            <a:off x="219863" y="471479"/>
            <a:ext cx="7176278" cy="315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D070D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schemeClr val="bg1"/>
                </a:solidFill>
                <a:effectLst/>
                <a:latin typeface="+mj-lt"/>
              </a:rPr>
              <a:t>Treatment success for MAC </a:t>
            </a:r>
            <a:r>
              <a:rPr lang="it-IT" sz="2000" dirty="0" err="1">
                <a:solidFill>
                  <a:schemeClr val="bg1"/>
                </a:solidFill>
                <a:effectLst/>
                <a:latin typeface="+mj-lt"/>
              </a:rPr>
              <a:t>disease</a:t>
            </a:r>
            <a:r>
              <a:rPr lang="it-IT" sz="2000" dirty="0">
                <a:solidFill>
                  <a:schemeClr val="bg1"/>
                </a:solidFill>
                <a:effectLst/>
                <a:latin typeface="+mj-lt"/>
              </a:rPr>
              <a:t> in non-</a:t>
            </a:r>
            <a:r>
              <a:rPr lang="it-IT" sz="2000" dirty="0" err="1">
                <a:solidFill>
                  <a:schemeClr val="bg1"/>
                </a:solidFill>
                <a:effectLst/>
                <a:latin typeface="+mj-lt"/>
              </a:rPr>
              <a:t>clofazimine</a:t>
            </a:r>
            <a:r>
              <a:rPr lang="it-IT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dirty="0">
                <a:solidFill>
                  <a:schemeClr val="bg1"/>
                </a:solidFill>
                <a:effectLst/>
                <a:latin typeface="+mj-lt"/>
              </a:rPr>
              <a:t>group</a:t>
            </a:r>
            <a:endParaRPr lang="it-IT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09FB2472-3011-3093-A2F4-C3AC79457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676" y="1047543"/>
            <a:ext cx="5131088" cy="523389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A9DD57-CF4E-765C-3ECB-73925A7F0FC5}"/>
              </a:ext>
            </a:extLst>
          </p:cNvPr>
          <p:cNvSpPr txBox="1"/>
          <p:nvPr/>
        </p:nvSpPr>
        <p:spPr>
          <a:xfrm>
            <a:off x="7020272" y="3110493"/>
            <a:ext cx="1656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T</a:t>
            </a:r>
            <a:r>
              <a:rPr lang="it-IT" sz="1600" dirty="0">
                <a:effectLst/>
                <a:latin typeface="+mj-lt"/>
              </a:rPr>
              <a:t>reatment success rates: </a:t>
            </a:r>
            <a:r>
              <a:rPr lang="it-IT" sz="1600" b="1" dirty="0">
                <a:effectLst/>
                <a:latin typeface="+mj-lt"/>
              </a:rPr>
              <a:t>67.9%</a:t>
            </a:r>
            <a:r>
              <a:rPr lang="it-IT" sz="1600" dirty="0">
                <a:effectLst/>
                <a:latin typeface="+mj-lt"/>
              </a:rPr>
              <a:t> </a:t>
            </a:r>
            <a:endParaRPr lang="it-IT" sz="1600" dirty="0"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6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3719894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499C7-A7FA-9084-DB03-96B492EFD200}"/>
              </a:ext>
            </a:extLst>
          </p:cNvPr>
          <p:cNvSpPr txBox="1"/>
          <p:nvPr/>
        </p:nvSpPr>
        <p:spPr>
          <a:xfrm>
            <a:off x="508019" y="508030"/>
            <a:ext cx="3096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chemeClr val="bg1"/>
                </a:solidFill>
                <a:effectLst/>
              </a:rPr>
              <a:t>Subgroup</a:t>
            </a:r>
            <a:r>
              <a:rPr lang="it-IT" sz="2000" b="1" dirty="0">
                <a:solidFill>
                  <a:schemeClr val="bg1"/>
                </a:solidFill>
                <a:effectLst/>
              </a:rPr>
              <a:t> Analysis 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0" name="Segnaposto contenuto 3">
            <a:extLst>
              <a:ext uri="{FF2B5EF4-FFF2-40B4-BE49-F238E27FC236}">
                <a16:creationId xmlns:a16="http://schemas.microsoft.com/office/drawing/2014/main" id="{9F93541F-93A1-7BB5-5D3D-7ACEA09D5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0" y="1282700"/>
            <a:ext cx="73025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3719894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MinionPro"/>
              </a:rPr>
              <a:t>The study </a:t>
            </a:r>
            <a:r>
              <a:rPr lang="it-IT" dirty="0" err="1">
                <a:solidFill>
                  <a:schemeClr val="tx1"/>
                </a:solidFill>
                <a:latin typeface="MinionPro"/>
              </a:rPr>
              <a:t>did</a:t>
            </a:r>
            <a:r>
              <a:rPr lang="it-IT">
                <a:solidFill>
                  <a:schemeClr val="tx1"/>
                </a:solidFill>
                <a:latin typeface="MinionPro"/>
              </a:rPr>
              <a:t> not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characterize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MinionPro"/>
              </a:rPr>
              <a:t>adverse</a:t>
            </a:r>
            <a:r>
              <a:rPr lang="it-IT" sz="1800" b="1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MinionPro"/>
              </a:rPr>
              <a:t>effects</a:t>
            </a:r>
            <a:r>
              <a:rPr lang="it-IT" sz="1800" b="1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and treatment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MinionPro"/>
              </a:rPr>
              <a:t>adherence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to 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clofazimine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regimens</a:t>
            </a:r>
            <a:endParaRPr lang="it-IT" sz="1800" dirty="0">
              <a:solidFill>
                <a:schemeClr val="tx1"/>
              </a:solidFill>
              <a:effectLst/>
              <a:latin typeface="MinionPro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MinionPro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MinionPro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MinionPro"/>
              </a:rPr>
              <a:t>A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significant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source of </a:t>
            </a:r>
            <a:r>
              <a:rPr lang="it-IT" sz="1800" b="1" dirty="0" err="1">
                <a:solidFill>
                  <a:schemeClr val="tx1"/>
                </a:solidFill>
                <a:effectLst/>
                <a:latin typeface="MinionPro"/>
              </a:rPr>
              <a:t>heterogeneity</a:t>
            </a:r>
            <a:r>
              <a:rPr lang="it-IT" sz="1800" b="1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in 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both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clofazimine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and non-</a:t>
            </a:r>
            <a:r>
              <a:rPr lang="it-IT" sz="1800" dirty="0" err="1">
                <a:solidFill>
                  <a:schemeClr val="tx1"/>
                </a:solidFill>
                <a:effectLst/>
                <a:latin typeface="MinionPro"/>
              </a:rPr>
              <a:t>clofazimine</a:t>
            </a:r>
            <a:r>
              <a:rPr lang="it-IT" sz="1800" dirty="0">
                <a:solidFill>
                  <a:schemeClr val="tx1"/>
                </a:solidFill>
                <a:effectLst/>
                <a:latin typeface="MinionPro"/>
              </a:rPr>
              <a:t> groups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499C7-A7FA-9084-DB03-96B492EFD200}"/>
              </a:ext>
            </a:extLst>
          </p:cNvPr>
          <p:cNvSpPr txBox="1"/>
          <p:nvPr/>
        </p:nvSpPr>
        <p:spPr>
          <a:xfrm>
            <a:off x="508019" y="508030"/>
            <a:ext cx="3096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>
                <a:solidFill>
                  <a:schemeClr val="bg1"/>
                </a:solidFill>
                <a:effectLst/>
                <a:latin typeface="HelveticaNeueLTStd"/>
              </a:rPr>
              <a:t>Limitations</a:t>
            </a:r>
            <a:r>
              <a:rPr lang="it-IT" sz="1800" b="1" dirty="0">
                <a:effectLst/>
                <a:latin typeface="HelveticaNeueLTStd"/>
              </a:rPr>
              <a:t> </a:t>
            </a:r>
            <a:endParaRPr lang="it-IT" sz="2000" dirty="0"/>
          </a:p>
          <a:p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3719894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MinionPro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  <a:latin typeface="MinionPro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499C7-A7FA-9084-DB03-96B492EFD200}"/>
              </a:ext>
            </a:extLst>
          </p:cNvPr>
          <p:cNvSpPr txBox="1"/>
          <p:nvPr/>
        </p:nvSpPr>
        <p:spPr>
          <a:xfrm>
            <a:off x="508019" y="508030"/>
            <a:ext cx="3096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effectLst/>
                <a:latin typeface="HelveticaNeueLTStd"/>
              </a:rPr>
              <a:t>Side </a:t>
            </a:r>
            <a:r>
              <a:rPr lang="it-IT" sz="1800" b="1" dirty="0" err="1">
                <a:solidFill>
                  <a:schemeClr val="bg1"/>
                </a:solidFill>
                <a:effectLst/>
                <a:latin typeface="HelveticaNeueLTStd"/>
              </a:rPr>
              <a:t>Effects</a:t>
            </a:r>
            <a:r>
              <a:rPr lang="it-IT" sz="1800" b="1" dirty="0">
                <a:solidFill>
                  <a:schemeClr val="bg1"/>
                </a:solidFill>
                <a:effectLst/>
                <a:latin typeface="HelveticaNeueLTStd"/>
              </a:rPr>
              <a:t> 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454C7C-C11E-1777-FE2D-69673169C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59"/>
          <a:stretch/>
        </p:blipFill>
        <p:spPr>
          <a:xfrm>
            <a:off x="1286321" y="1060432"/>
            <a:ext cx="6571357" cy="1379181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AE15035-0A8F-796D-5560-EEF60CA56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18" y="2341819"/>
            <a:ext cx="3956961" cy="42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3719894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107504" y="98848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499C7-A7FA-9084-DB03-96B492EFD200}"/>
              </a:ext>
            </a:extLst>
          </p:cNvPr>
          <p:cNvSpPr txBox="1"/>
          <p:nvPr/>
        </p:nvSpPr>
        <p:spPr>
          <a:xfrm>
            <a:off x="508019" y="508030"/>
            <a:ext cx="309634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effectLst/>
                <a:latin typeface="HelveticaNeueLTStd"/>
              </a:rPr>
              <a:t>Future </a:t>
            </a:r>
            <a:r>
              <a:rPr lang="it-IT" sz="1800" b="1" dirty="0" err="1">
                <a:solidFill>
                  <a:schemeClr val="bg1"/>
                </a:solidFill>
                <a:effectLst/>
                <a:latin typeface="HelveticaNeueLTStd"/>
              </a:rPr>
              <a:t>Directions</a:t>
            </a:r>
            <a:r>
              <a:rPr lang="it-IT" sz="1800" b="1" dirty="0">
                <a:solidFill>
                  <a:schemeClr val="bg1"/>
                </a:solidFill>
                <a:effectLst/>
                <a:latin typeface="HelveticaNeueLTStd"/>
              </a:rPr>
              <a:t> </a:t>
            </a:r>
            <a:endParaRPr lang="it-IT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870DA0-0AAC-6D1D-726D-BB355B689768}"/>
              </a:ext>
            </a:extLst>
          </p:cNvPr>
          <p:cNvSpPr txBox="1"/>
          <p:nvPr/>
        </p:nvSpPr>
        <p:spPr>
          <a:xfrm>
            <a:off x="683568" y="177318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/>
                </a:solidFill>
                <a:latin typeface="AdvOT1ef757c0"/>
              </a:rPr>
              <a:t>S</a:t>
            </a:r>
            <a:r>
              <a:rPr lang="it-IT" sz="1800" dirty="0" err="1">
                <a:solidFill>
                  <a:schemeClr val="tx1"/>
                </a:solidFill>
                <a:effectLst/>
                <a:latin typeface="AdvOT1ef757c0"/>
              </a:rPr>
              <a:t>hould</a:t>
            </a:r>
            <a:r>
              <a:rPr lang="it-IT" sz="1800" dirty="0">
                <a:solidFill>
                  <a:schemeClr val="tx1"/>
                </a:solidFill>
                <a:effectLst/>
                <a:latin typeface="AdvOT1ef757c0"/>
              </a:rPr>
              <a:t> </a:t>
            </a:r>
            <a:r>
              <a:rPr lang="it-IT" sz="1800" dirty="0" err="1">
                <a:solidFill>
                  <a:schemeClr val="tx1"/>
                </a:solidFill>
                <a:effectLst/>
                <a:latin typeface="AdvOT1ef757c0"/>
              </a:rPr>
              <a:t>Clofa</a:t>
            </a:r>
            <a:r>
              <a:rPr lang="it-IT" dirty="0" err="1">
                <a:solidFill>
                  <a:schemeClr val="tx1"/>
                </a:solidFill>
                <a:latin typeface="AdvOT1ef757c0"/>
              </a:rPr>
              <a:t>zimine</a:t>
            </a:r>
            <a:r>
              <a:rPr lang="it-IT" dirty="0">
                <a:solidFill>
                  <a:schemeClr val="tx1"/>
                </a:solidFill>
                <a:latin typeface="AdvOT1ef757c0"/>
              </a:rPr>
              <a:t> </a:t>
            </a:r>
            <a:r>
              <a:rPr lang="it-IT" sz="1800" dirty="0">
                <a:solidFill>
                  <a:schemeClr val="tx1"/>
                </a:solidFill>
                <a:effectLst/>
                <a:latin typeface="AdvOT1ef757c0"/>
              </a:rPr>
              <a:t>be </a:t>
            </a:r>
            <a:r>
              <a:rPr lang="it-IT" sz="1800" dirty="0" err="1">
                <a:solidFill>
                  <a:schemeClr val="tx1"/>
                </a:solidFill>
                <a:effectLst/>
                <a:latin typeface="AdvOT1ef757c0"/>
              </a:rPr>
              <a:t>considered</a:t>
            </a:r>
            <a:r>
              <a:rPr lang="it-IT" sz="1800" dirty="0">
                <a:solidFill>
                  <a:schemeClr val="tx1"/>
                </a:solidFill>
                <a:effectLst/>
                <a:latin typeface="AdvOT1ef757c0"/>
              </a:rPr>
              <a:t> a </a:t>
            </a:r>
            <a:r>
              <a:rPr lang="it-IT" sz="1800" dirty="0" err="1">
                <a:solidFill>
                  <a:schemeClr val="tx1"/>
                </a:solidFill>
                <a:effectLst/>
                <a:latin typeface="AdvOT1ef757c0"/>
              </a:rPr>
              <a:t>reasonable</a:t>
            </a:r>
            <a:r>
              <a:rPr lang="it-IT" sz="1800" dirty="0">
                <a:solidFill>
                  <a:schemeClr val="tx1"/>
                </a:solidFill>
                <a:effectLst/>
                <a:latin typeface="AdvOT1ef757c0"/>
              </a:rPr>
              <a:t> alternative for treatment of MAC </a:t>
            </a:r>
            <a:r>
              <a:rPr lang="it-IT" sz="1800" dirty="0" err="1">
                <a:solidFill>
                  <a:schemeClr val="tx1"/>
                </a:solidFill>
                <a:effectLst/>
                <a:latin typeface="AdvOT1ef757c0"/>
              </a:rPr>
              <a:t>lung</a:t>
            </a:r>
            <a:r>
              <a:rPr lang="it-IT" sz="1800" dirty="0">
                <a:solidFill>
                  <a:schemeClr val="tx1"/>
                </a:solidFill>
                <a:effectLst/>
                <a:latin typeface="AdvOT1ef757c0"/>
              </a:rPr>
              <a:t> </a:t>
            </a:r>
            <a:r>
              <a:rPr lang="it-IT" sz="1800" dirty="0" err="1">
                <a:solidFill>
                  <a:schemeClr val="tx1"/>
                </a:solidFill>
                <a:effectLst/>
                <a:latin typeface="AdvOT1ef757c0"/>
              </a:rPr>
              <a:t>disease</a:t>
            </a:r>
            <a:r>
              <a:rPr lang="it-IT" dirty="0">
                <a:latin typeface="AdvOT1ef757c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effectLst/>
              <a:latin typeface="AdvOT1ef757c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MinionPro"/>
              </a:rPr>
              <a:t>Is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it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possible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that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its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only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role</a:t>
            </a:r>
            <a:r>
              <a:rPr lang="it-IT" sz="1800" dirty="0">
                <a:effectLst/>
                <a:latin typeface="MinionPro"/>
              </a:rPr>
              <a:t> </a:t>
            </a:r>
            <a:r>
              <a:rPr lang="it-IT" sz="1800" dirty="0" err="1">
                <a:effectLst/>
                <a:latin typeface="MinionPro"/>
              </a:rPr>
              <a:t>is</a:t>
            </a:r>
            <a:r>
              <a:rPr lang="it-IT" sz="1800" dirty="0">
                <a:effectLst/>
                <a:latin typeface="MinionPro"/>
              </a:rPr>
              <a:t> in the </a:t>
            </a:r>
            <a:r>
              <a:rPr lang="it-IT" sz="1800" dirty="0" err="1">
                <a:effectLst/>
                <a:latin typeface="MinionPro"/>
              </a:rPr>
              <a:t>treated</a:t>
            </a:r>
            <a:r>
              <a:rPr lang="it-IT" sz="1800" dirty="0">
                <a:effectLst/>
                <a:latin typeface="MinionPro"/>
              </a:rPr>
              <a:t> of </a:t>
            </a:r>
            <a:r>
              <a:rPr lang="it-IT" sz="1800" dirty="0" err="1">
                <a:effectLst/>
                <a:latin typeface="MinionPro"/>
              </a:rPr>
              <a:t>disseminated</a:t>
            </a:r>
            <a:r>
              <a:rPr lang="it-IT" sz="1800" dirty="0">
                <a:effectLst/>
                <a:latin typeface="MinionPro"/>
              </a:rPr>
              <a:t> HIV </a:t>
            </a:r>
            <a:r>
              <a:rPr lang="it-IT" sz="1800" dirty="0" err="1">
                <a:effectLst/>
                <a:latin typeface="MinionPro"/>
              </a:rPr>
              <a:t>disease</a:t>
            </a:r>
            <a:r>
              <a:rPr lang="it-IT" dirty="0">
                <a:latin typeface="MinionPro"/>
              </a:rPr>
              <a:t>?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dvOT1ef757c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39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42" y="5640047"/>
            <a:ext cx="1327801" cy="8830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2499C7-A7FA-9084-DB03-96B492EFD200}"/>
              </a:ext>
            </a:extLst>
          </p:cNvPr>
          <p:cNvSpPr txBox="1"/>
          <p:nvPr/>
        </p:nvSpPr>
        <p:spPr>
          <a:xfrm>
            <a:off x="515808" y="478871"/>
            <a:ext cx="3120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solidFill>
                  <a:schemeClr val="bg1"/>
                </a:solidFill>
              </a:rPr>
              <a:t>Clofazimine</a:t>
            </a:r>
            <a:r>
              <a:rPr lang="it-IT" sz="1800" dirty="0">
                <a:solidFill>
                  <a:schemeClr val="bg1"/>
                </a:solidFill>
              </a:rPr>
              <a:t> in MAC-PD</a:t>
            </a:r>
          </a:p>
          <a:p>
            <a:r>
              <a:rPr lang="it-IT" sz="1800" b="1" dirty="0">
                <a:effectLst/>
                <a:latin typeface="HelveticaNeueLTStd"/>
              </a:rPr>
              <a:t> </a:t>
            </a:r>
            <a:endParaRPr lang="it-IT" sz="2000" dirty="0"/>
          </a:p>
          <a:p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FCD6C5-6F76-0CDF-E48D-5CFAD7CC8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31" b="10783"/>
          <a:stretch/>
        </p:blipFill>
        <p:spPr>
          <a:xfrm>
            <a:off x="419100" y="0"/>
            <a:ext cx="8305800" cy="2759586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04381AA-A7EB-671E-07CA-22C1893A2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32395"/>
            <a:ext cx="3657242" cy="33463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122125A-21E5-AAA9-EACF-EEF54F880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2953739"/>
            <a:ext cx="5940152" cy="25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45870" y="404664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F8853-45B0-57B9-E596-446587A84D8A}"/>
              </a:ext>
            </a:extLst>
          </p:cNvPr>
          <p:cNvSpPr txBox="1"/>
          <p:nvPr/>
        </p:nvSpPr>
        <p:spPr>
          <a:xfrm>
            <a:off x="179512" y="43108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4D178C-B259-E876-BB4A-AB39D744D184}"/>
              </a:ext>
            </a:extLst>
          </p:cNvPr>
          <p:cNvSpPr txBox="1"/>
          <p:nvPr/>
        </p:nvSpPr>
        <p:spPr>
          <a:xfrm>
            <a:off x="219863" y="1575563"/>
            <a:ext cx="856895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effectLst/>
                <a:latin typeface="+mj-lt"/>
              </a:rPr>
              <a:t>The </a:t>
            </a:r>
            <a:r>
              <a:rPr lang="en-GB" sz="1600" dirty="0">
                <a:latin typeface="+mj-lt"/>
              </a:rPr>
              <a:t>management of </a:t>
            </a:r>
            <a:r>
              <a:rPr lang="en-GB" sz="1600" dirty="0">
                <a:effectLst/>
                <a:latin typeface="+mj-lt"/>
              </a:rPr>
              <a:t>MAC lung disease can be complex and </a:t>
            </a:r>
            <a:r>
              <a:rPr lang="en-GB" sz="1600" dirty="0">
                <a:solidFill>
                  <a:srgbClr val="FF0000"/>
                </a:solidFill>
                <a:effectLst/>
                <a:latin typeface="+mj-lt"/>
              </a:rPr>
              <a:t>treatment outcomes are often poor</a:t>
            </a:r>
            <a:r>
              <a:rPr lang="en-GB" sz="1600" dirty="0">
                <a:effectLst/>
                <a:latin typeface="+mj-lt"/>
              </a:rPr>
              <a:t>.</a:t>
            </a:r>
            <a:r>
              <a:rPr lang="en-GB" sz="1600" dirty="0"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GB" sz="16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+mj-lt"/>
              </a:rPr>
              <a:t>The American </a:t>
            </a:r>
            <a:r>
              <a:rPr lang="it-IT" sz="1600" dirty="0" err="1">
                <a:latin typeface="+mj-lt"/>
              </a:rPr>
              <a:t>Thoracic</a:t>
            </a:r>
            <a:r>
              <a:rPr lang="it-IT" sz="1600" dirty="0">
                <a:latin typeface="+mj-lt"/>
              </a:rPr>
              <a:t> Society/</a:t>
            </a:r>
            <a:r>
              <a:rPr lang="it-IT" sz="1600" dirty="0" err="1">
                <a:latin typeface="+mj-lt"/>
              </a:rPr>
              <a:t>Infectious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Diseases</a:t>
            </a:r>
            <a:r>
              <a:rPr lang="it-IT" sz="1600" dirty="0">
                <a:latin typeface="+mj-lt"/>
              </a:rPr>
              <a:t> Society of America guidelines </a:t>
            </a:r>
            <a:r>
              <a:rPr lang="it-IT" sz="1600" dirty="0" err="1">
                <a:latin typeface="+mj-lt"/>
              </a:rPr>
              <a:t>recommend</a:t>
            </a:r>
            <a:r>
              <a:rPr lang="it-IT" sz="1600" dirty="0">
                <a:latin typeface="+mj-lt"/>
              </a:rPr>
              <a:t> a </a:t>
            </a:r>
            <a:r>
              <a:rPr lang="it-IT" sz="1600" dirty="0" err="1">
                <a:latin typeface="+mj-lt"/>
              </a:rPr>
              <a:t>three-drug</a:t>
            </a:r>
            <a:r>
              <a:rPr lang="it-IT" sz="1600" dirty="0">
                <a:latin typeface="+mj-lt"/>
              </a:rPr>
              <a:t> macrolide </a:t>
            </a:r>
            <a:r>
              <a:rPr lang="it-IT" sz="1600" dirty="0" err="1">
                <a:latin typeface="+mj-lt"/>
              </a:rPr>
              <a:t>combination</a:t>
            </a:r>
            <a:r>
              <a:rPr lang="it-IT" sz="1600" dirty="0">
                <a:latin typeface="+mj-lt"/>
              </a:rPr>
              <a:t> therapy </a:t>
            </a:r>
            <a:r>
              <a:rPr lang="it-IT" sz="1600" dirty="0" err="1">
                <a:latin typeface="+mj-lt"/>
              </a:rPr>
              <a:t>containing</a:t>
            </a:r>
            <a:r>
              <a:rPr lang="it-IT" sz="1600" dirty="0">
                <a:latin typeface="+mj-lt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FF0000"/>
                </a:solidFill>
                <a:latin typeface="+mj-lt"/>
              </a:rPr>
              <a:t>rifamycin</a:t>
            </a:r>
            <a:r>
              <a:rPr lang="it-IT" sz="1600" dirty="0">
                <a:latin typeface="+mj-lt"/>
              </a:rPr>
              <a:t> (</a:t>
            </a:r>
            <a:r>
              <a:rPr lang="it-IT" sz="1600" dirty="0" err="1">
                <a:latin typeface="+mj-lt"/>
              </a:rPr>
              <a:t>rifampin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 err="1">
                <a:latin typeface="+mj-lt"/>
              </a:rPr>
              <a:t>rifapentine</a:t>
            </a:r>
            <a:r>
              <a:rPr lang="it-IT" sz="1600" dirty="0">
                <a:latin typeface="+mj-lt"/>
              </a:rPr>
              <a:t>, or </a:t>
            </a:r>
            <a:r>
              <a:rPr lang="it-IT" sz="1600" dirty="0" err="1">
                <a:latin typeface="+mj-lt"/>
              </a:rPr>
              <a:t>rifabutin</a:t>
            </a:r>
            <a:r>
              <a:rPr lang="it-IT" sz="1600" dirty="0">
                <a:latin typeface="+mj-lt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+mj-lt"/>
              </a:rPr>
              <a:t>ethambutol</a:t>
            </a:r>
            <a:endParaRPr lang="it-IT" sz="1600" dirty="0">
              <a:solidFill>
                <a:srgbClr val="FF0000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+mj-lt"/>
              </a:rPr>
              <a:t>macrolide </a:t>
            </a:r>
            <a:r>
              <a:rPr lang="it-IT" sz="1600" dirty="0">
                <a:latin typeface="+mj-lt"/>
              </a:rPr>
              <a:t>(</a:t>
            </a:r>
            <a:r>
              <a:rPr lang="it-IT" sz="1600" dirty="0" err="1">
                <a:latin typeface="+mj-lt"/>
              </a:rPr>
              <a:t>clarithromycin</a:t>
            </a:r>
            <a:r>
              <a:rPr lang="it-IT" sz="1600" dirty="0">
                <a:latin typeface="+mj-lt"/>
              </a:rPr>
              <a:t> or </a:t>
            </a:r>
            <a:r>
              <a:rPr lang="it-IT" sz="1600" dirty="0" err="1">
                <a:latin typeface="+mj-lt"/>
              </a:rPr>
              <a:t>azithromycin</a:t>
            </a:r>
            <a:r>
              <a:rPr lang="it-IT" sz="1600" dirty="0">
                <a:latin typeface="+mj-lt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+mj-lt"/>
              </a:rPr>
              <a:t>for </a:t>
            </a:r>
            <a:r>
              <a:rPr lang="it-IT" sz="1600" dirty="0" err="1">
                <a:latin typeface="+mj-lt"/>
              </a:rPr>
              <a:t>at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least</a:t>
            </a:r>
            <a:r>
              <a:rPr lang="it-IT" sz="1600" dirty="0">
                <a:latin typeface="+mj-lt"/>
              </a:rPr>
              <a:t> 12 </a:t>
            </a:r>
            <a:r>
              <a:rPr lang="it-IT" sz="1600" dirty="0" err="1">
                <a:latin typeface="+mj-lt"/>
              </a:rPr>
              <a:t>months</a:t>
            </a:r>
            <a:r>
              <a:rPr lang="it-IT" sz="1600" dirty="0">
                <a:latin typeface="+mj-lt"/>
              </a:rPr>
              <a:t> after culture </a:t>
            </a:r>
            <a:r>
              <a:rPr lang="it-IT" sz="1600" dirty="0" err="1">
                <a:latin typeface="+mj-lt"/>
              </a:rPr>
              <a:t>conversion</a:t>
            </a:r>
            <a:r>
              <a:rPr lang="it-IT" sz="1600" dirty="0">
                <a:latin typeface="+mj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+mj-lt"/>
              </a:rPr>
              <a:t>The </a:t>
            </a:r>
            <a:r>
              <a:rPr lang="it-IT" sz="1600" dirty="0" err="1">
                <a:latin typeface="+mj-lt"/>
              </a:rPr>
              <a:t>addition</a:t>
            </a:r>
            <a:r>
              <a:rPr lang="it-IT" sz="1600" dirty="0">
                <a:latin typeface="+mj-lt"/>
              </a:rPr>
              <a:t> of </a:t>
            </a:r>
            <a:r>
              <a:rPr lang="it-IT" sz="1600" dirty="0" err="1">
                <a:solidFill>
                  <a:srgbClr val="FF0000"/>
                </a:solidFill>
                <a:latin typeface="+mj-lt"/>
              </a:rPr>
              <a:t>aminoglycoside</a:t>
            </a:r>
            <a:r>
              <a:rPr lang="it-IT" sz="1600" dirty="0">
                <a:latin typeface="+mj-lt"/>
              </a:rPr>
              <a:t> therapy (</a:t>
            </a:r>
            <a:r>
              <a:rPr lang="it-IT" sz="1600" dirty="0" err="1">
                <a:latin typeface="+mj-lt"/>
              </a:rPr>
              <a:t>amikacin</a:t>
            </a:r>
            <a:r>
              <a:rPr lang="it-IT" sz="1600" dirty="0">
                <a:latin typeface="+mj-lt"/>
              </a:rPr>
              <a:t> or </a:t>
            </a:r>
            <a:r>
              <a:rPr lang="it-IT" sz="1600" dirty="0" err="1">
                <a:latin typeface="+mj-lt"/>
              </a:rPr>
              <a:t>streptomycin</a:t>
            </a:r>
            <a:r>
              <a:rPr lang="it-IT" sz="1600" dirty="0">
                <a:latin typeface="+mj-lt"/>
              </a:rPr>
              <a:t>) </a:t>
            </a:r>
            <a:r>
              <a:rPr lang="it-IT" sz="1600" dirty="0" err="1">
                <a:latin typeface="+mj-lt"/>
              </a:rPr>
              <a:t>is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recommended</a:t>
            </a:r>
            <a:r>
              <a:rPr lang="it-IT" sz="1600" dirty="0">
                <a:latin typeface="+mj-lt"/>
              </a:rPr>
              <a:t> in the first 3–6 </a:t>
            </a:r>
            <a:r>
              <a:rPr lang="it-IT" sz="1600" dirty="0" err="1">
                <a:latin typeface="+mj-lt"/>
              </a:rPr>
              <a:t>months</a:t>
            </a:r>
            <a:r>
              <a:rPr lang="it-IT" sz="1600" dirty="0">
                <a:latin typeface="+mj-lt"/>
              </a:rPr>
              <a:t> of therapy for severe </a:t>
            </a:r>
            <a:r>
              <a:rPr lang="it-IT" sz="1600" dirty="0" err="1">
                <a:latin typeface="+mj-lt"/>
              </a:rPr>
              <a:t>disease</a:t>
            </a:r>
            <a:r>
              <a:rPr lang="it-IT" sz="1600" dirty="0">
                <a:latin typeface="+mj-lt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GB" dirty="0">
              <a:effectLst/>
            </a:endParaRP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45870" y="404664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F8853-45B0-57B9-E596-446587A84D8A}"/>
              </a:ext>
            </a:extLst>
          </p:cNvPr>
          <p:cNvSpPr txBox="1"/>
          <p:nvPr/>
        </p:nvSpPr>
        <p:spPr>
          <a:xfrm>
            <a:off x="179512" y="43108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4D178C-B259-E876-BB4A-AB39D744D184}"/>
              </a:ext>
            </a:extLst>
          </p:cNvPr>
          <p:cNvSpPr txBox="1"/>
          <p:nvPr/>
        </p:nvSpPr>
        <p:spPr>
          <a:xfrm>
            <a:off x="331526" y="2189908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>
                <a:effectLst/>
                <a:latin typeface="+mj-lt"/>
              </a:rPr>
              <a:t>Treatment failure: </a:t>
            </a:r>
            <a:r>
              <a:rPr lang="en-GB" dirty="0">
                <a:effectLst/>
                <a:latin typeface="+mj-lt"/>
              </a:rPr>
              <a:t>re-emergence</a:t>
            </a:r>
            <a:r>
              <a:rPr lang="en-GB" sz="1600" dirty="0">
                <a:effectLst/>
                <a:latin typeface="+mj-lt"/>
              </a:rPr>
              <a:t> of multiple positive cultures or persistence of positive cultures 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effectLst/>
                <a:latin typeface="+mj-lt"/>
              </a:rPr>
              <a:t>after ⩾ 12 months of antimycobacterial treatment</a:t>
            </a:r>
          </a:p>
          <a:p>
            <a:pPr algn="just" rtl="0">
              <a:lnSpc>
                <a:spcPct val="150000"/>
              </a:lnSpc>
            </a:pPr>
            <a:r>
              <a:rPr lang="en-GB" sz="1600" b="1" dirty="0">
                <a:latin typeface="+mj-lt"/>
              </a:rPr>
              <a:t>Refractory: </a:t>
            </a:r>
            <a:r>
              <a:rPr lang="en-GB" sz="1600" dirty="0">
                <a:latin typeface="+mj-lt"/>
              </a:rPr>
              <a:t>MAC treatment &gt; 6 months and culture remains positive</a:t>
            </a:r>
          </a:p>
          <a:p>
            <a:pPr algn="just" rtl="0">
              <a:lnSpc>
                <a:spcPct val="150000"/>
              </a:lnSpc>
            </a:pPr>
            <a:r>
              <a:rPr lang="en-GB" sz="1600" b="1" dirty="0">
                <a:latin typeface="+mj-lt"/>
              </a:rPr>
              <a:t>Relapse: </a:t>
            </a:r>
            <a:r>
              <a:rPr lang="en-GB" sz="1600" dirty="0">
                <a:latin typeface="+mj-lt"/>
              </a:rPr>
              <a:t>successful treatment, defined as cessation of treatment and documented negative culture; however, return to positive culture less than 6 months after cessation</a:t>
            </a:r>
            <a:endParaRPr lang="en-GB" sz="1600" b="1" dirty="0">
              <a:latin typeface="+mj-lt"/>
            </a:endParaRPr>
          </a:p>
          <a:p>
            <a:pPr algn="just" rtl="0">
              <a:lnSpc>
                <a:spcPct val="150000"/>
              </a:lnSpc>
            </a:pPr>
            <a:endParaRPr lang="en-GB" sz="1600" dirty="0">
              <a:latin typeface="+mj-lt"/>
            </a:endParaRPr>
          </a:p>
          <a:p>
            <a:pPr algn="just" rtl="0">
              <a:lnSpc>
                <a:spcPct val="150000"/>
              </a:lnSpc>
            </a:pPr>
            <a:endParaRPr lang="en-GB" dirty="0">
              <a:effectLst/>
            </a:endParaRPr>
          </a:p>
          <a:p>
            <a:endParaRPr lang="it-IT" dirty="0"/>
          </a:p>
        </p:txBody>
      </p:sp>
      <p:pic>
        <p:nvPicPr>
          <p:cNvPr id="7" name="Picture 2" descr="Image result for antibiotic Icon">
            <a:extLst>
              <a:ext uri="{FF2B5EF4-FFF2-40B4-BE49-F238E27FC236}">
                <a16:creationId xmlns:a16="http://schemas.microsoft.com/office/drawing/2014/main" id="{A42FD495-73FA-BF80-01C7-C18AAFAD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3" y="4382869"/>
            <a:ext cx="6480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45870" y="404664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F8853-45B0-57B9-E596-446587A84D8A}"/>
              </a:ext>
            </a:extLst>
          </p:cNvPr>
          <p:cNvSpPr txBox="1"/>
          <p:nvPr/>
        </p:nvSpPr>
        <p:spPr>
          <a:xfrm>
            <a:off x="179512" y="43108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4D178C-B259-E876-BB4A-AB39D744D184}"/>
              </a:ext>
            </a:extLst>
          </p:cNvPr>
          <p:cNvSpPr txBox="1"/>
          <p:nvPr/>
        </p:nvSpPr>
        <p:spPr>
          <a:xfrm>
            <a:off x="331526" y="2189908"/>
            <a:ext cx="8632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effectLst/>
                <a:latin typeface="+mj-lt"/>
              </a:rPr>
              <a:t>Therapy </a:t>
            </a:r>
            <a:r>
              <a:rPr lang="it-IT" sz="1600" dirty="0" err="1">
                <a:effectLst/>
                <a:latin typeface="+mj-lt"/>
              </a:rPr>
              <a:t>is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prolonged</a:t>
            </a:r>
            <a:r>
              <a:rPr lang="it-IT" sz="1600" dirty="0">
                <a:effectLst/>
                <a:latin typeface="+mj-lt"/>
              </a:rPr>
              <a:t> and </a:t>
            </a:r>
            <a:r>
              <a:rPr lang="it-IT" sz="1600" dirty="0" err="1">
                <a:effectLst/>
                <a:latin typeface="+mj-lt"/>
              </a:rPr>
              <a:t>expensive</a:t>
            </a:r>
            <a:r>
              <a:rPr lang="it-IT" sz="1600" dirty="0">
                <a:effectLst/>
                <a:latin typeface="+mj-lt"/>
              </a:rPr>
              <a:t>, and </a:t>
            </a:r>
            <a:r>
              <a:rPr lang="it-IT" sz="1600" dirty="0" err="1">
                <a:effectLst/>
                <a:latin typeface="+mj-lt"/>
              </a:rPr>
              <a:t>is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frequently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associated</a:t>
            </a:r>
            <a:r>
              <a:rPr lang="it-IT" sz="1600" dirty="0">
                <a:effectLst/>
                <a:latin typeface="+mj-lt"/>
              </a:rPr>
              <a:t> with </a:t>
            </a:r>
            <a:r>
              <a:rPr lang="it-IT" sz="1600" dirty="0" err="1">
                <a:solidFill>
                  <a:srgbClr val="FF0000"/>
                </a:solidFill>
                <a:latin typeface="+mj-lt"/>
              </a:rPr>
              <a:t>drug-related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+mj-lt"/>
              </a:rPr>
              <a:t>adverse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 events</a:t>
            </a:r>
            <a:r>
              <a:rPr lang="it-IT" sz="1600" dirty="0">
                <a:effectLst/>
                <a:latin typeface="+mj-lt"/>
              </a:rPr>
              <a:t>. 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effectLst/>
                <a:latin typeface="+mj-lt"/>
              </a:rPr>
              <a:t>Drug 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intolerance</a:t>
            </a:r>
            <a:r>
              <a:rPr lang="it-IT" sz="1600" dirty="0">
                <a:effectLst/>
                <a:latin typeface="+mj-lt"/>
              </a:rPr>
              <a:t> and </a:t>
            </a:r>
            <a:r>
              <a:rPr lang="it-IT" sz="1600" dirty="0" err="1">
                <a:effectLst/>
                <a:latin typeface="+mj-lt"/>
              </a:rPr>
              <a:t>drug-drug</a:t>
            </a:r>
            <a:r>
              <a:rPr lang="it-IT" sz="1600" dirty="0">
                <a:effectLst/>
                <a:latin typeface="+mj-lt"/>
              </a:rPr>
              <a:t> interactions are </a:t>
            </a:r>
            <a:r>
              <a:rPr lang="it-IT" sz="1600" dirty="0" err="1">
                <a:effectLst/>
                <a:latin typeface="+mj-lt"/>
              </a:rPr>
              <a:t>problematic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>
                <a:effectLst/>
                <a:latin typeface="+mj-lt"/>
              </a:rPr>
              <a:t>and </a:t>
            </a:r>
            <a:r>
              <a:rPr lang="it-IT" sz="1600" dirty="0" err="1">
                <a:effectLst/>
                <a:latin typeface="+mj-lt"/>
              </a:rPr>
              <a:t>often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limit</a:t>
            </a:r>
            <a:r>
              <a:rPr lang="it-IT" sz="1600" dirty="0">
                <a:effectLst/>
                <a:latin typeface="+mj-lt"/>
              </a:rPr>
              <a:t> the use of first-line </a:t>
            </a:r>
            <a:r>
              <a:rPr lang="it-IT" sz="1600" dirty="0" err="1">
                <a:effectLst/>
                <a:latin typeface="+mj-lt"/>
              </a:rPr>
              <a:t>medications</a:t>
            </a:r>
            <a:r>
              <a:rPr lang="it-IT" sz="1600" dirty="0">
                <a:effectLst/>
                <a:latin typeface="+mj-lt"/>
              </a:rPr>
              <a:t>.</a:t>
            </a:r>
            <a:endParaRPr lang="it-IT" sz="1600" dirty="0">
              <a:latin typeface="+mj-lt"/>
            </a:endParaRPr>
          </a:p>
          <a:p>
            <a:endParaRPr lang="it-IT" sz="1600" dirty="0">
              <a:effectLst/>
              <a:latin typeface="+mj-lt"/>
            </a:endParaRPr>
          </a:p>
          <a:p>
            <a:r>
              <a:rPr lang="it-IT" sz="1600" dirty="0">
                <a:effectLst/>
                <a:latin typeface="+mj-lt"/>
              </a:rPr>
              <a:t>Information </a:t>
            </a:r>
            <a:r>
              <a:rPr lang="it-IT" sz="1600" dirty="0">
                <a:latin typeface="+mj-lt"/>
              </a:rPr>
              <a:t>on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 second-line agents</a:t>
            </a:r>
            <a:r>
              <a:rPr lang="it-IT" sz="1600" dirty="0">
                <a:effectLst/>
                <a:latin typeface="+mj-lt"/>
              </a:rPr>
              <a:t>, </a:t>
            </a:r>
            <a:r>
              <a:rPr lang="it-IT" sz="1600" dirty="0" err="1">
                <a:effectLst/>
                <a:latin typeface="+mj-lt"/>
              </a:rPr>
              <a:t>such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as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fluoroquinolones</a:t>
            </a:r>
            <a:r>
              <a:rPr lang="it-IT" sz="1600" dirty="0">
                <a:effectLst/>
                <a:latin typeface="+mj-lt"/>
              </a:rPr>
              <a:t>, </a:t>
            </a:r>
            <a:r>
              <a:rPr lang="it-IT" sz="1600" dirty="0" err="1">
                <a:effectLst/>
                <a:latin typeface="+mj-lt"/>
              </a:rPr>
              <a:t>inhaled</a:t>
            </a:r>
            <a:r>
              <a:rPr lang="it-IT" sz="1600" dirty="0">
                <a:effectLst/>
                <a:latin typeface="+mj-lt"/>
              </a:rPr>
              <a:t> </a:t>
            </a:r>
            <a:r>
              <a:rPr lang="it-IT" sz="1600" dirty="0" err="1">
                <a:effectLst/>
                <a:latin typeface="+mj-lt"/>
              </a:rPr>
              <a:t>amikacin</a:t>
            </a:r>
            <a:r>
              <a:rPr lang="it-IT" sz="1600" dirty="0">
                <a:effectLst/>
                <a:latin typeface="+mj-lt"/>
              </a:rPr>
              <a:t>, and </a:t>
            </a:r>
            <a:r>
              <a:rPr lang="it-IT" sz="1600" dirty="0" err="1">
                <a:effectLst/>
                <a:latin typeface="+mj-lt"/>
              </a:rPr>
              <a:t>clofazimine</a:t>
            </a:r>
            <a:r>
              <a:rPr lang="it-IT" sz="1600" dirty="0">
                <a:effectLst/>
                <a:latin typeface="+mj-lt"/>
              </a:rPr>
              <a:t>, </a:t>
            </a:r>
            <a:r>
              <a:rPr lang="it-IT" sz="1600" dirty="0" err="1">
                <a:effectLst/>
                <a:latin typeface="+mj-lt"/>
              </a:rPr>
              <a:t>is</a:t>
            </a:r>
            <a:r>
              <a:rPr lang="it-IT" sz="1600" dirty="0">
                <a:effectLst/>
                <a:latin typeface="+mj-lt"/>
              </a:rPr>
              <a:t> limited.</a:t>
            </a:r>
            <a:endParaRPr lang="it-IT" sz="1600" dirty="0">
              <a:latin typeface="+mj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45870" y="404664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F8853-45B0-57B9-E596-446587A84D8A}"/>
              </a:ext>
            </a:extLst>
          </p:cNvPr>
          <p:cNvSpPr txBox="1"/>
          <p:nvPr/>
        </p:nvSpPr>
        <p:spPr>
          <a:xfrm>
            <a:off x="426860" y="43108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bg1"/>
                </a:solidFill>
              </a:rPr>
              <a:t>Clofazimine</a:t>
            </a:r>
            <a:r>
              <a:rPr lang="it-IT" sz="2800" dirty="0">
                <a:solidFill>
                  <a:schemeClr val="bg1"/>
                </a:solidFill>
              </a:rPr>
              <a:t> in MAC-PD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A502AD-C386-FB2B-00E9-C2E9EA096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46" y="2178695"/>
            <a:ext cx="6887908" cy="25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45870" y="404664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F8853-45B0-57B9-E596-446587A84D8A}"/>
              </a:ext>
            </a:extLst>
          </p:cNvPr>
          <p:cNvSpPr txBox="1"/>
          <p:nvPr/>
        </p:nvSpPr>
        <p:spPr>
          <a:xfrm>
            <a:off x="426860" y="43108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bg1"/>
                </a:solidFill>
              </a:rPr>
              <a:t>Clofazimine</a:t>
            </a:r>
            <a:r>
              <a:rPr lang="it-IT" sz="2800" dirty="0">
                <a:solidFill>
                  <a:schemeClr val="bg1"/>
                </a:solidFill>
              </a:rPr>
              <a:t> in MAC-PD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63AA2F2-D245-0503-11BD-DBC66EF13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364" y="1100449"/>
            <a:ext cx="6297271" cy="45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4F8853-45B0-57B9-E596-446587A84D8A}"/>
              </a:ext>
            </a:extLst>
          </p:cNvPr>
          <p:cNvSpPr txBox="1"/>
          <p:nvPr/>
        </p:nvSpPr>
        <p:spPr>
          <a:xfrm>
            <a:off x="426860" y="43108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bg1"/>
                </a:solidFill>
              </a:rPr>
              <a:t>Clofazimine</a:t>
            </a:r>
            <a:r>
              <a:rPr lang="it-IT" sz="2800" dirty="0">
                <a:solidFill>
                  <a:schemeClr val="bg1"/>
                </a:solidFill>
              </a:rPr>
              <a:t> in MAC-PD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05591AE-AEAC-0FA9-EA4D-ADF58F4F0CA5}"/>
              </a:ext>
            </a:extLst>
          </p:cNvPr>
          <p:cNvSpPr txBox="1">
            <a:spLocks/>
          </p:cNvSpPr>
          <p:nvPr/>
        </p:nvSpPr>
        <p:spPr>
          <a:xfrm>
            <a:off x="426860" y="1818184"/>
            <a:ext cx="8582000" cy="31080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F5F5F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600" dirty="0" err="1">
                <a:solidFill>
                  <a:schemeClr val="tx1"/>
                </a:solidFill>
                <a:latin typeface="+mj-lt"/>
              </a:rPr>
              <a:t>Included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studies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met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the following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inclusion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criteria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r>
              <a:rPr lang="it-IT" sz="1600" dirty="0" err="1">
                <a:solidFill>
                  <a:schemeClr val="tx1"/>
                </a:solidFill>
                <a:latin typeface="+mj-lt"/>
              </a:rPr>
              <a:t>patients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were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diagnosed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with MAC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using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criteria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suggested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by ATS/ IDSA; </a:t>
            </a:r>
          </a:p>
          <a:p>
            <a:r>
              <a:rPr lang="it-IT" sz="1600" dirty="0" err="1">
                <a:solidFill>
                  <a:schemeClr val="tx1"/>
                </a:solidFill>
                <a:latin typeface="+mj-lt"/>
              </a:rPr>
              <a:t>all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study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patients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were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treated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with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clofazimine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or macrolide and/or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aminoglycoside-containing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regimens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, with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companion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drugs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; </a:t>
            </a:r>
          </a:p>
          <a:p>
            <a:r>
              <a:rPr lang="it-IT" sz="1600" dirty="0">
                <a:solidFill>
                  <a:schemeClr val="tx1"/>
                </a:solidFill>
                <a:latin typeface="+mj-lt"/>
              </a:rPr>
              <a:t>the treatment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outcomes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were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addressed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>
              <a:buFont typeface="Arial" pitchFamily="34" charset="0"/>
              <a:buNone/>
            </a:pP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it-IT" sz="1600" dirty="0" err="1">
                <a:solidFill>
                  <a:schemeClr val="tx1"/>
                </a:solidFill>
                <a:latin typeface="+mj-lt"/>
              </a:rPr>
              <a:t>They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defined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treatment success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achievement of culture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conversion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completion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of the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planned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treatment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without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relapse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while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on treatment. </a:t>
            </a:r>
          </a:p>
        </p:txBody>
      </p:sp>
    </p:spTree>
    <p:extLst>
      <p:ext uri="{BB962C8B-B14F-4D97-AF65-F5344CB8AC3E}">
        <p14:creationId xmlns:p14="http://schemas.microsoft.com/office/powerpoint/2010/main" val="1251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D1C75E9-85FA-DF3D-E13A-572BD4AF0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13" y="1207207"/>
            <a:ext cx="7442190" cy="444358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DD88264-E491-123C-ECC2-7A14F803DB4C}"/>
              </a:ext>
            </a:extLst>
          </p:cNvPr>
          <p:cNvSpPr txBox="1">
            <a:spLocks/>
          </p:cNvSpPr>
          <p:nvPr/>
        </p:nvSpPr>
        <p:spPr>
          <a:xfrm>
            <a:off x="539552" y="463645"/>
            <a:ext cx="5904656" cy="315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D070D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sz="2000" dirty="0" err="1">
                <a:solidFill>
                  <a:schemeClr val="bg1"/>
                </a:solidFill>
                <a:latin typeface="+mn-lt"/>
              </a:rPr>
              <a:t>Characteristics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of </a:t>
            </a:r>
            <a:r>
              <a:rPr lang="it-IT" sz="2000" dirty="0" err="1">
                <a:solidFill>
                  <a:schemeClr val="bg1"/>
                </a:solidFill>
                <a:latin typeface="+mn-lt"/>
              </a:rPr>
              <a:t>clofazimine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8359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034" y="431086"/>
            <a:ext cx="4977909" cy="576064"/>
          </a:xfrm>
          <a:prstGeom prst="rect">
            <a:avLst/>
          </a:prstGeom>
          <a:solidFill>
            <a:srgbClr val="C61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C1E9502-1898-BC4D-B0A2-7C5B3FE69C33}"/>
              </a:ext>
            </a:extLst>
          </p:cNvPr>
          <p:cNvSpPr/>
          <p:nvPr/>
        </p:nvSpPr>
        <p:spPr>
          <a:xfrm>
            <a:off x="0" y="980728"/>
            <a:ext cx="9144000" cy="5040560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105098F-F68B-6C4E-FF06-FD847282AC08}"/>
              </a:ext>
            </a:extLst>
          </p:cNvPr>
          <p:cNvSpPr/>
          <p:nvPr/>
        </p:nvSpPr>
        <p:spPr>
          <a:xfrm>
            <a:off x="219863" y="6309320"/>
            <a:ext cx="341603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A2A172-0F7D-10F9-AC06-B3BFE8E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4" y="5737222"/>
            <a:ext cx="1327801" cy="88309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DDD88264-E491-123C-ECC2-7A14F803DB4C}"/>
              </a:ext>
            </a:extLst>
          </p:cNvPr>
          <p:cNvSpPr txBox="1">
            <a:spLocks/>
          </p:cNvSpPr>
          <p:nvPr/>
        </p:nvSpPr>
        <p:spPr>
          <a:xfrm>
            <a:off x="539552" y="463645"/>
            <a:ext cx="5904656" cy="315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9D070D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it-IT" sz="2000" dirty="0" err="1">
                <a:solidFill>
                  <a:schemeClr val="bg1"/>
                </a:solidFill>
                <a:latin typeface="+mn-lt"/>
              </a:rPr>
              <a:t>Characteristics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of non-</a:t>
            </a:r>
            <a:r>
              <a:rPr lang="it-IT" sz="2000" dirty="0" err="1">
                <a:solidFill>
                  <a:schemeClr val="bg1"/>
                </a:solidFill>
                <a:latin typeface="+mn-lt"/>
              </a:rPr>
              <a:t>clofazimine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group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452CD2-388E-3980-E1E2-79162A3B7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4" t="7347" r="5999" b="13469"/>
          <a:stretch/>
        </p:blipFill>
        <p:spPr>
          <a:xfrm>
            <a:off x="1504304" y="1055198"/>
            <a:ext cx="6127939" cy="39546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C81AED-91E9-7A71-DBC6-EB078FFFF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52535" y="2354195"/>
            <a:ext cx="824023" cy="61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9756</TotalTime>
  <Words>400</Words>
  <Application>Microsoft Macintosh PowerPoint</Application>
  <PresentationFormat>Presentazione su schermo (4:3)</PresentationFormat>
  <Paragraphs>68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AdvOT1ef757c0</vt:lpstr>
      <vt:lpstr>Arial</vt:lpstr>
      <vt:lpstr>Arial-BoldMT</vt:lpstr>
      <vt:lpstr>Calibri</vt:lpstr>
      <vt:lpstr>Calibri Light</vt:lpstr>
      <vt:lpstr>HelveticaNeueLTStd</vt:lpstr>
      <vt:lpstr>MinionPro</vt:lpstr>
      <vt:lpstr>Tema di Office</vt:lpstr>
      <vt:lpstr>Custom Design</vt:lpstr>
      <vt:lpstr>Clofazimine in Mycobacterium Avium Complex (MAC) pulmonary disease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Fondazione IRCCS Ca'Granda Ospedale Maggiore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con i Neoassunti</dc:title>
  <dc:creator>mariagrazia_cardile</dc:creator>
  <cp:lastModifiedBy>Federica Viola Piedepalumbo</cp:lastModifiedBy>
  <cp:revision>386</cp:revision>
  <cp:lastPrinted>2018-05-04T11:09:46Z</cp:lastPrinted>
  <dcterms:created xsi:type="dcterms:W3CDTF">2016-11-18T08:50:34Z</dcterms:created>
  <dcterms:modified xsi:type="dcterms:W3CDTF">2023-09-20T17:00:13Z</dcterms:modified>
</cp:coreProperties>
</file>